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3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 para editar título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BEF2-CCDA-4CD8-949B-72C9C05D5F0D}" type="datetimeFigureOut">
              <a:rPr lang="es-ES" smtClean="0"/>
              <a:t>14/10/14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8216-3038-464E-9F1D-79EA63354975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BEF2-CCDA-4CD8-949B-72C9C05D5F0D}" type="datetimeFigureOut">
              <a:rPr lang="es-ES" smtClean="0"/>
              <a:t>14/10/14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8216-3038-464E-9F1D-79EA63354975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BEF2-CCDA-4CD8-949B-72C9C05D5F0D}" type="datetimeFigureOut">
              <a:rPr lang="es-ES" smtClean="0"/>
              <a:t>14/10/14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8216-3038-464E-9F1D-79EA63354975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uión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BEF2-CCDA-4CD8-949B-72C9C05D5F0D}" type="datetimeFigureOut">
              <a:rPr lang="es-ES" smtClean="0"/>
              <a:t>14/10/14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8216-3038-464E-9F1D-79EA63354975}" type="slidenum">
              <a:rPr lang="es-ES" smtClean="0"/>
              <a:t>‹Nr.›</a:t>
            </a:fld>
            <a:endParaRPr lang="es-E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Arrastre la imagen al marcador de posición o haga clic en el icono para agregar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Arrastre la imagen al marcador de posición o haga clic en el icono para agregar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Arrastre la imagen al marcador de posición o haga clic en el icono para agregar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Arrastre la imagen al marcador de posición o haga clic en el icono para agregar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BEF2-CCDA-4CD8-949B-72C9C05D5F0D}" type="datetimeFigureOut">
              <a:rPr lang="es-ES" smtClean="0"/>
              <a:t>14/10/14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8216-3038-464E-9F1D-79EA63354975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BEF2-CCDA-4CD8-949B-72C9C05D5F0D}" type="datetimeFigureOut">
              <a:rPr lang="es-ES" smtClean="0"/>
              <a:t>14/10/14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8216-3038-464E-9F1D-79EA63354975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BEF2-CCDA-4CD8-949B-72C9C05D5F0D}" type="datetimeFigureOut">
              <a:rPr lang="es-ES" smtClean="0"/>
              <a:t>14/10/14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8216-3038-464E-9F1D-79EA63354975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BEF2-CCDA-4CD8-949B-72C9C05D5F0D}" type="datetimeFigureOut">
              <a:rPr lang="es-ES" smtClean="0"/>
              <a:t>14/10/14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8216-3038-464E-9F1D-79EA63354975}" type="slidenum">
              <a:rPr lang="es-ES" smtClean="0"/>
              <a:t>‹Nr.›</a:t>
            </a:fld>
            <a:endParaRPr lang="es-E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en-US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BEF2-CCDA-4CD8-949B-72C9C05D5F0D}" type="datetimeFigureOut">
              <a:rPr lang="es-ES" smtClean="0"/>
              <a:t>14/10/14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8216-3038-464E-9F1D-79EA63354975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BEF2-CCDA-4CD8-949B-72C9C05D5F0D}" type="datetimeFigureOut">
              <a:rPr lang="es-ES" smtClean="0"/>
              <a:t>14/10/14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8216-3038-464E-9F1D-79EA63354975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BEF2-CCDA-4CD8-949B-72C9C05D5F0D}" type="datetimeFigureOut">
              <a:rPr lang="es-ES" smtClean="0"/>
              <a:t>14/10/14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8216-3038-464E-9F1D-79EA63354975}" type="slidenum">
              <a:rPr lang="es-ES" smtClean="0"/>
              <a:t>‹Nr.›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BEF2-CCDA-4CD8-949B-72C9C05D5F0D}" type="datetimeFigureOut">
              <a:rPr lang="es-ES" smtClean="0"/>
              <a:t>14/10/14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8216-3038-464E-9F1D-79EA63354975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BEF2-CCDA-4CD8-949B-72C9C05D5F0D}" type="datetimeFigureOut">
              <a:rPr lang="es-ES" smtClean="0"/>
              <a:t>14/10/14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8216-3038-464E-9F1D-79EA63354975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BEF2-CCDA-4CD8-949B-72C9C05D5F0D}" type="datetimeFigureOut">
              <a:rPr lang="es-ES" smtClean="0"/>
              <a:t>14/10/14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8216-3038-464E-9F1D-79EA63354975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A3DBEF2-CCDA-4CD8-949B-72C9C05D5F0D}" type="datetimeFigureOut">
              <a:rPr lang="es-ES" smtClean="0"/>
              <a:t>14/10/14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4CA8216-3038-464E-9F1D-79EA63354975}" type="slidenum">
              <a:rPr lang="es-ES" smtClean="0"/>
              <a:t>‹Nr.›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TÉCNICAS DE VENTAS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LAS ETAPAS DE VENTAS SIMPLES Y EL MODELO </a:t>
            </a:r>
            <a:r>
              <a:rPr lang="es-ES" dirty="0" smtClean="0">
                <a:solidFill>
                  <a:srgbClr val="FF0000"/>
                </a:solidFill>
              </a:rPr>
              <a:t>AIDA</a:t>
            </a:r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4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21088"/>
            <a:ext cx="7860379" cy="194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eseo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DESEO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 smtClean="0">
              <a:solidFill>
                <a:srgbClr val="FFFF00"/>
              </a:solidFill>
            </a:endParaRPr>
          </a:p>
          <a:p>
            <a:endParaRPr lang="es-ES" dirty="0" smtClean="0">
              <a:solidFill>
                <a:srgbClr val="FFFF00"/>
              </a:solidFill>
            </a:endParaRPr>
          </a:p>
          <a:p>
            <a:pPr algn="ctr"/>
            <a:r>
              <a:rPr lang="es-ES" dirty="0" smtClean="0">
                <a:solidFill>
                  <a:srgbClr val="FFFF00"/>
                </a:solidFill>
              </a:rPr>
              <a:t>COMO SE CONSIGUE DESPERTAR EL DESEO?</a:t>
            </a:r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Ameli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2204864"/>
            <a:ext cx="7770813" cy="4257022"/>
          </a:xfrm>
        </p:spPr>
        <p:txBody>
          <a:bodyPr/>
          <a:lstStyle/>
          <a:p>
            <a:endParaRPr lang="es-ES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endParaRPr lang="es-ES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r>
              <a:rPr lang="es-E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Se concreta la adquisición y se cierra la negociación.</a:t>
            </a:r>
            <a:endParaRPr lang="es-ES" sz="3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DEFINICIÓN DE VENTAS PERSONALES</a:t>
            </a: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539552" y="1988840"/>
            <a:ext cx="78488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Según </a:t>
            </a:r>
            <a:r>
              <a:rPr lang="es-ES" dirty="0" err="1"/>
              <a:t>Lamb</a:t>
            </a:r>
            <a:r>
              <a:rPr lang="es-ES" dirty="0"/>
              <a:t>, </a:t>
            </a:r>
            <a:r>
              <a:rPr lang="es-ES" dirty="0" err="1"/>
              <a:t>Hair</a:t>
            </a:r>
            <a:r>
              <a:rPr lang="es-ES" dirty="0"/>
              <a:t> y </a:t>
            </a:r>
            <a:r>
              <a:rPr lang="es-ES" dirty="0" err="1"/>
              <a:t>McDaniel</a:t>
            </a:r>
            <a:r>
              <a:rPr lang="es-ES" dirty="0"/>
              <a:t>, las ventas personales son "la comunicación directa entre un representante de ventas y uno o más compradores potenciales, en un intento de relacionarse unos a otros en una situación de </a:t>
            </a:r>
            <a:r>
              <a:rPr lang="es-ES" dirty="0" smtClean="0"/>
              <a:t>compra”. </a:t>
            </a:r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r>
              <a:rPr lang="es-ES" dirty="0" err="1"/>
              <a:t>Kotler</a:t>
            </a:r>
            <a:r>
              <a:rPr lang="es-ES" dirty="0"/>
              <a:t> y Armstrong, definen las ventas personales como la "presentación personal que realiza la fuerza de ventas de la empresa con el fin de efectuar una venta y cultivar relaciones con los </a:t>
            </a:r>
            <a:r>
              <a:rPr lang="es-ES" dirty="0" smtClean="0"/>
              <a:t>clientes”.</a:t>
            </a:r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r>
              <a:rPr lang="es-ES" dirty="0"/>
              <a:t>Para Richard L. </a:t>
            </a:r>
            <a:r>
              <a:rPr lang="es-ES" dirty="0" err="1"/>
              <a:t>Sandhusen</a:t>
            </a:r>
            <a:r>
              <a:rPr lang="es-ES" dirty="0"/>
              <a:t>, "las ventas personales incluyen presentaciones de ventas cara a cara entre intermediarios, clientes y prospectos. Generan relaciones personales a corto y a largo plazo que agregan convicción persuasiva a las presentaciones de ventas que relacionan los productos y servicios con las necesidades del </a:t>
            </a:r>
            <a:r>
              <a:rPr lang="es-ES" dirty="0" smtClean="0"/>
              <a:t>comprador”.</a:t>
            </a:r>
            <a:endParaRPr lang="es-E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VENTAJAS DE LAS VENTAS PERSONALES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78358" indent="-514350">
              <a:buFont typeface="+mj-lt"/>
              <a:buAutoNum type="arabicPeriod"/>
            </a:pPr>
            <a:endParaRPr lang="es-ES" dirty="0" smtClean="0"/>
          </a:p>
          <a:p>
            <a:pPr marL="578358" indent="-514350">
              <a:buFont typeface="+mj-lt"/>
              <a:buAutoNum type="arabicPeriod"/>
            </a:pPr>
            <a:r>
              <a:rPr lang="es-ES" dirty="0" smtClean="0"/>
              <a:t>Características.</a:t>
            </a:r>
          </a:p>
          <a:p>
            <a:pPr marL="578358" indent="-514350">
              <a:buFont typeface="+mj-lt"/>
              <a:buAutoNum type="arabicPeriod"/>
            </a:pPr>
            <a:r>
              <a:rPr lang="es-ES" dirty="0" smtClean="0"/>
              <a:t>Necesidades.</a:t>
            </a:r>
          </a:p>
          <a:p>
            <a:pPr marL="578358" indent="-514350">
              <a:buFont typeface="+mj-lt"/>
              <a:buAutoNum type="arabicPeriod"/>
            </a:pPr>
            <a:r>
              <a:rPr lang="es-ES" dirty="0" smtClean="0"/>
              <a:t>Candidatos calificados.</a:t>
            </a:r>
          </a:p>
          <a:p>
            <a:pPr marL="578358" indent="-514350">
              <a:buFont typeface="+mj-lt"/>
              <a:buAutoNum type="arabicPeriod"/>
            </a:pPr>
            <a:r>
              <a:rPr lang="es-ES" dirty="0" smtClean="0"/>
              <a:t>Relaciones.</a:t>
            </a:r>
          </a:p>
          <a:p>
            <a:pPr marL="578358" indent="-514350">
              <a:buFont typeface="+mj-lt"/>
              <a:buAutoNum type="arabicPeriod"/>
            </a:pPr>
            <a:r>
              <a:rPr lang="es-ES" dirty="0" smtClean="0"/>
              <a:t>Costos.</a:t>
            </a:r>
          </a:p>
          <a:p>
            <a:pPr marL="578358" indent="-514350">
              <a:buFont typeface="+mj-lt"/>
              <a:buAutoNum type="arabicPeriod"/>
            </a:pPr>
            <a:r>
              <a:rPr lang="es-ES" dirty="0" smtClean="0"/>
              <a:t>Efectividad.</a:t>
            </a:r>
          </a:p>
          <a:p>
            <a:pPr marL="578358" indent="-514350">
              <a:buFont typeface="+mj-lt"/>
              <a:buAutoNum type="arabicPeriod"/>
            </a:pPr>
            <a:endParaRPr lang="es-ES" dirty="0"/>
          </a:p>
        </p:txBody>
      </p:sp>
      <p:pic>
        <p:nvPicPr>
          <p:cNvPr id="6" name="5 Marcador de contenido" descr="imag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4789" r="4789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sales.jp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88224" y="2420888"/>
            <a:ext cx="1944216" cy="137067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Situaciones en las que se requiere una venta personal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3357562"/>
            <a:ext cx="8763000" cy="2286000"/>
          </a:xfrm>
        </p:spPr>
        <p:txBody>
          <a:bodyPr/>
          <a:lstStyle/>
          <a:p>
            <a:pPr marL="569214" indent="-514350" algn="l">
              <a:buFont typeface="+mj-lt"/>
              <a:buAutoNum type="romanUcPeriod"/>
            </a:pPr>
            <a:r>
              <a:rPr lang="es-ES" dirty="0" smtClean="0"/>
              <a:t>PRODUCTO COMPLEJO</a:t>
            </a:r>
          </a:p>
          <a:p>
            <a:pPr marL="569214" indent="-514350" algn="l">
              <a:buFont typeface="+mj-lt"/>
              <a:buAutoNum type="romanUcPeriod"/>
            </a:pPr>
            <a:endParaRPr lang="es-ES" dirty="0" smtClean="0"/>
          </a:p>
          <a:p>
            <a:pPr marL="569214" indent="-514350" algn="l">
              <a:buFont typeface="+mj-lt"/>
              <a:buAutoNum type="romanUcPeriod"/>
            </a:pPr>
            <a:r>
              <a:rPr lang="es-ES" dirty="0" smtClean="0"/>
              <a:t>CLIENTES POTENCIALES Y ACTUALES CALIFICADOS</a:t>
            </a:r>
          </a:p>
          <a:p>
            <a:pPr marL="569214" indent="-514350" algn="l">
              <a:buFont typeface="+mj-lt"/>
              <a:buAutoNum type="romanUcPeriod"/>
            </a:pPr>
            <a:endParaRPr lang="es-ES" dirty="0" smtClean="0"/>
          </a:p>
          <a:p>
            <a:pPr marL="569214" indent="-514350" algn="l">
              <a:buFont typeface="+mj-lt"/>
              <a:buAutoNum type="romanUcPeriod"/>
            </a:pPr>
            <a:r>
              <a:rPr lang="es-ES" dirty="0" smtClean="0"/>
              <a:t>CUANDO SE REQUIERE CONTRATO O RELLENAR UN FORMULARIO</a:t>
            </a:r>
          </a:p>
          <a:p>
            <a:pPr marL="569214" indent="-514350" algn="l">
              <a:buFont typeface="+mj-lt"/>
              <a:buAutoNum type="romanUcPeriod"/>
            </a:pPr>
            <a:endParaRPr lang="es-ES" dirty="0" smtClean="0"/>
          </a:p>
          <a:p>
            <a:pPr marL="569214" indent="-514350">
              <a:buFont typeface="+mj-lt"/>
              <a:buAutoNum type="romanUcPeriod"/>
            </a:pPr>
            <a:endParaRPr lang="es-E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88640"/>
            <a:ext cx="7770813" cy="1743075"/>
          </a:xfrm>
        </p:spPr>
        <p:txBody>
          <a:bodyPr/>
          <a:lstStyle/>
          <a:p>
            <a:r>
              <a:rPr lang="es-ES" dirty="0" smtClean="0"/>
              <a:t>ETAPAS DE VENTAS SIMPLES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348880"/>
            <a:ext cx="8763000" cy="3600400"/>
          </a:xfrm>
        </p:spPr>
        <p:txBody>
          <a:bodyPr>
            <a:normAutofit/>
          </a:bodyPr>
          <a:lstStyle/>
          <a:p>
            <a:pPr marL="512064" indent="-457200" algn="l">
              <a:buFont typeface="+mj-lt"/>
              <a:buAutoNum type="arabicPeriod"/>
            </a:pPr>
            <a:r>
              <a:rPr lang="es-ES" sz="1600" b="1" dirty="0" smtClean="0">
                <a:solidFill>
                  <a:srgbClr val="FF0000"/>
                </a:solidFill>
              </a:rPr>
              <a:t>PROSPECCIÓN</a:t>
            </a:r>
          </a:p>
          <a:p>
            <a:pPr marL="512064" indent="-457200" algn="l">
              <a:buFont typeface="+mj-lt"/>
              <a:buAutoNum type="arabicPeriod"/>
            </a:pPr>
            <a:r>
              <a:rPr lang="es-ES" sz="1600" b="1" dirty="0" smtClean="0">
                <a:solidFill>
                  <a:schemeClr val="tx1"/>
                </a:solidFill>
              </a:rPr>
              <a:t>IDENTIFICACIÓN DE COMPRADORES POTENCIALES</a:t>
            </a:r>
            <a:endParaRPr lang="es-ES" sz="1600" b="1" dirty="0" smtClean="0">
              <a:solidFill>
                <a:srgbClr val="FF0000"/>
              </a:solidFill>
            </a:endParaRPr>
          </a:p>
          <a:p>
            <a:pPr marL="512064" indent="-457200" algn="l">
              <a:buFont typeface="+mj-lt"/>
              <a:buAutoNum type="arabicPeriod"/>
            </a:pPr>
            <a:r>
              <a:rPr lang="es-ES" sz="1600" b="1" dirty="0" smtClean="0">
                <a:solidFill>
                  <a:srgbClr val="FF0000"/>
                </a:solidFill>
              </a:rPr>
              <a:t>CLASIFICACIÓN DE LOS PROSPECTOS</a:t>
            </a:r>
            <a:endParaRPr lang="es-ES" sz="1600" b="1" dirty="0" smtClean="0">
              <a:solidFill>
                <a:schemeClr val="tx1"/>
              </a:solidFill>
            </a:endParaRPr>
          </a:p>
          <a:p>
            <a:pPr marL="512064" indent="-457200" algn="l">
              <a:buFont typeface="+mj-lt"/>
              <a:buAutoNum type="arabicPeriod"/>
            </a:pPr>
            <a:r>
              <a:rPr lang="es-ES" sz="1600" b="1" dirty="0" smtClean="0">
                <a:solidFill>
                  <a:schemeClr val="tx1"/>
                </a:solidFill>
              </a:rPr>
              <a:t>ACERCAMIENTO PRELIMINAR A PROSPECTOS INDIVIDUALES</a:t>
            </a:r>
            <a:endParaRPr lang="es-ES" sz="1600" b="1" dirty="0" smtClean="0">
              <a:solidFill>
                <a:srgbClr val="FF0000"/>
              </a:solidFill>
            </a:endParaRPr>
          </a:p>
          <a:p>
            <a:pPr marL="512064" indent="-457200" algn="l">
              <a:buFont typeface="+mj-lt"/>
              <a:buAutoNum type="arabicPeriod"/>
            </a:pPr>
            <a:r>
              <a:rPr lang="es-ES" sz="1600" b="1" dirty="0" smtClean="0">
                <a:solidFill>
                  <a:srgbClr val="FF0000"/>
                </a:solidFill>
              </a:rPr>
              <a:t>PRESENTACIÓN DEL MENSAJE DE VENTAS</a:t>
            </a:r>
          </a:p>
          <a:p>
            <a:pPr marL="512064" indent="-457200" algn="l">
              <a:buFont typeface="+mj-lt"/>
              <a:buAutoNum type="arabicPeriod"/>
            </a:pPr>
            <a:r>
              <a:rPr lang="es-ES" sz="1600" b="1" dirty="0" smtClean="0">
                <a:solidFill>
                  <a:schemeClr val="tx1"/>
                </a:solidFill>
              </a:rPr>
              <a:t>ATRAER LA ATENCIÓN: ACERCAMIENTO</a:t>
            </a:r>
            <a:endParaRPr lang="es-ES" sz="1600" b="1" dirty="0" smtClean="0">
              <a:solidFill>
                <a:srgbClr val="FF0000"/>
              </a:solidFill>
            </a:endParaRPr>
          </a:p>
          <a:p>
            <a:pPr marL="512064" indent="-457200" algn="l">
              <a:buFont typeface="+mj-lt"/>
              <a:buAutoNum type="arabicPeriod"/>
            </a:pPr>
            <a:r>
              <a:rPr lang="es-ES" sz="1600" b="1" dirty="0" smtClean="0">
                <a:solidFill>
                  <a:srgbClr val="FF0000"/>
                </a:solidFill>
              </a:rPr>
              <a:t>MANTENER EL INTERÉS I DESPERTAR EL DESEO</a:t>
            </a:r>
          </a:p>
          <a:p>
            <a:pPr marL="512064" indent="-457200" algn="l">
              <a:buFont typeface="+mj-lt"/>
              <a:buAutoNum type="arabicPeriod"/>
            </a:pPr>
            <a:r>
              <a:rPr lang="es-ES" sz="1600" b="1" dirty="0" smtClean="0">
                <a:solidFill>
                  <a:schemeClr val="tx1"/>
                </a:solidFill>
              </a:rPr>
              <a:t>RESPUESTAS A LAS OBJECIONES Y CIERRE DE LA VENTA</a:t>
            </a:r>
            <a:endParaRPr lang="es-ES" sz="1600" b="1" dirty="0" smtClean="0">
              <a:solidFill>
                <a:srgbClr val="FF0000"/>
              </a:solidFill>
            </a:endParaRPr>
          </a:p>
          <a:p>
            <a:pPr marL="512064" indent="-457200" algn="l">
              <a:buFont typeface="+mj-lt"/>
              <a:buAutoNum type="arabicPeriod"/>
            </a:pPr>
            <a:r>
              <a:rPr lang="es-ES" sz="1600" b="1" dirty="0" smtClean="0">
                <a:solidFill>
                  <a:srgbClr val="FF0000"/>
                </a:solidFill>
              </a:rPr>
              <a:t>SERV ICIOS POSVENTA</a:t>
            </a:r>
          </a:p>
          <a:p>
            <a:pPr marL="512064" indent="-457200">
              <a:buFont typeface="+mj-lt"/>
              <a:buAutoNum type="arabicPeriod"/>
            </a:pPr>
            <a:endParaRPr lang="es-ES" b="1" dirty="0" smtClean="0">
              <a:solidFill>
                <a:srgbClr val="FF0000"/>
              </a:solidFill>
            </a:endParaRPr>
          </a:p>
          <a:p>
            <a:pPr marL="512064" indent="-457200">
              <a:buFont typeface="+mj-lt"/>
              <a:buAutoNum type="arabicPeriod"/>
            </a:pPr>
            <a:endParaRPr lang="es-ES" b="1" dirty="0" smtClean="0">
              <a:solidFill>
                <a:srgbClr val="FF0000"/>
              </a:solidFill>
            </a:endParaRPr>
          </a:p>
          <a:p>
            <a:pPr marL="512064" indent="-457200">
              <a:buFont typeface="+mj-lt"/>
              <a:buAutoNum type="arabicPeriod"/>
            </a:pPr>
            <a:endParaRPr lang="es-ES" b="1" dirty="0" smtClean="0">
              <a:solidFill>
                <a:srgbClr val="FF0000"/>
              </a:solidFill>
            </a:endParaRPr>
          </a:p>
          <a:p>
            <a:pPr marL="512064" indent="-457200">
              <a:buFont typeface="+mj-lt"/>
              <a:buAutoNum type="arabicPeriod"/>
            </a:pPr>
            <a:endParaRPr lang="es-ES" b="1" dirty="0" smtClean="0">
              <a:solidFill>
                <a:srgbClr val="FF0000"/>
              </a:solidFill>
            </a:endParaRPr>
          </a:p>
          <a:p>
            <a:endParaRPr lang="es-ES" b="1" dirty="0" smtClean="0">
              <a:solidFill>
                <a:srgbClr val="FF0000"/>
              </a:solidFill>
            </a:endParaRPr>
          </a:p>
          <a:p>
            <a:endParaRPr lang="es-E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0"/>
            <a:ext cx="6984776" cy="1399032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rgbClr val="FFFF00"/>
                </a:solidFill>
              </a:rPr>
              <a:t>METODO AIDA</a:t>
            </a:r>
            <a:endParaRPr lang="es-ES" dirty="0">
              <a:solidFill>
                <a:srgbClr val="FFFF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412776"/>
            <a:ext cx="6984776" cy="48376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1412776"/>
            <a:ext cx="5618189" cy="377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51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1" y="188640"/>
            <a:ext cx="4462263" cy="1296144"/>
          </a:xfrm>
        </p:spPr>
        <p:txBody>
          <a:bodyPr/>
          <a:lstStyle/>
          <a:p>
            <a:r>
              <a:rPr lang="es-ES" dirty="0" smtClean="0"/>
              <a:t>ATENCIÓN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5224094" cy="25706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COMO SE CAPTA LA ATENCIÓN?</a:t>
            </a:r>
            <a:endParaRPr lang="es-ES" dirty="0"/>
          </a:p>
        </p:txBody>
      </p:sp>
      <p:pic>
        <p:nvPicPr>
          <p:cNvPr id="4" name="3 Imagen" descr="Lector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3789040"/>
            <a:ext cx="5625022" cy="2883176"/>
          </a:xfrm>
          <a:prstGeom prst="rect">
            <a:avLst/>
          </a:prstGeom>
        </p:spPr>
      </p:pic>
      <p:pic>
        <p:nvPicPr>
          <p:cNvPr id="6" name="5 Imagen" descr="Anuncios publicitarios inapropiadamente sexys 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332656"/>
            <a:ext cx="3419872" cy="22676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INTERÉS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COMO DESPERTAR EL INTERÉS?</a:t>
            </a:r>
            <a:endParaRPr lang="es-ES" dirty="0"/>
          </a:p>
        </p:txBody>
      </p:sp>
      <p:pic>
        <p:nvPicPr>
          <p:cNvPr id="6" name="5 Imagen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3334192"/>
            <a:ext cx="3096344" cy="30963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3356992"/>
            <a:ext cx="2654300" cy="3060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rtículo">
  <a:themeElements>
    <a:clrScheme name="Artículo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Artículo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Artícul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Artículo.thmx</Template>
  <TotalTime>159</TotalTime>
  <Words>273</Words>
  <Application>Microsoft Macintosh PowerPoint</Application>
  <PresentationFormat>Presentación en pantalla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Artículo</vt:lpstr>
      <vt:lpstr>TÉCNICAS DE VENTAS</vt:lpstr>
      <vt:lpstr>DEFINICIÓN DE VENTAS PERSONALES</vt:lpstr>
      <vt:lpstr>VENTAJAS DE LAS VENTAS PERSONALES</vt:lpstr>
      <vt:lpstr>Situaciones en las que se requiere una venta personal</vt:lpstr>
      <vt:lpstr>ETAPAS DE VENTAS SIMPLES</vt:lpstr>
      <vt:lpstr>METODO AIDA</vt:lpstr>
      <vt:lpstr>Presentación de PowerPoint</vt:lpstr>
      <vt:lpstr>ATENCIÓN</vt:lpstr>
      <vt:lpstr>INTERÉS</vt:lpstr>
      <vt:lpstr>DESEO</vt:lpstr>
      <vt:lpstr>ACCIÓN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TÉCNICAS DE VENTAS</dc:title>
  <dc:creator>Usuari</dc:creator>
  <cp:lastModifiedBy>USUARIO FINAL</cp:lastModifiedBy>
  <cp:revision>17</cp:revision>
  <dcterms:created xsi:type="dcterms:W3CDTF">2013-04-04T00:36:51Z</dcterms:created>
  <dcterms:modified xsi:type="dcterms:W3CDTF">2014-10-15T03:08:53Z</dcterms:modified>
</cp:coreProperties>
</file>